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2808525" cy="30279975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338030" indent="-1081812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676951" indent="-2164513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4015870" indent="-3247214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5354791" indent="-4329916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281093" algn="l" defTabSz="512437" rtl="0" eaLnBrk="1" latinLnBrk="0" hangingPunct="1">
      <a:defRPr sz="7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1537311" algn="l" defTabSz="512437" rtl="0" eaLnBrk="1" latinLnBrk="0" hangingPunct="1">
      <a:defRPr sz="7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1793530" algn="l" defTabSz="512437" rtl="0" eaLnBrk="1" latinLnBrk="0" hangingPunct="1">
      <a:defRPr sz="7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2049749" algn="l" defTabSz="512437" rtl="0" eaLnBrk="1" latinLnBrk="0" hangingPunct="1">
      <a:defRPr sz="7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333FF"/>
    <a:srgbClr val="000066"/>
    <a:srgbClr val="990033"/>
    <a:srgbClr val="0099CC"/>
    <a:srgbClr val="0070C0"/>
    <a:srgbClr val="0020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9307" autoAdjust="0"/>
  </p:normalViewPr>
  <p:slideViewPr>
    <p:cSldViewPr showGuides="1">
      <p:cViewPr>
        <p:scale>
          <a:sx n="40" d="100"/>
          <a:sy n="40" d="100"/>
        </p:scale>
        <p:origin x="516" y="2454"/>
      </p:cViewPr>
      <p:guideLst>
        <p:guide orient="horz" pos="1463"/>
        <p:guide pos="134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iodc2\comun\Nat&#224;lia\USCAP%202023%20Lung%20Neuroendocrino_REBUTJAT\PD-L1%20SCLC%202022%20USCAP_AGOST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Hoja1!$L$1</c:f>
              <c:strCache>
                <c:ptCount val="1"/>
                <c:pt idx="0">
                  <c:v>TMB (Nº of mutations/Mb)</c:v>
                </c:pt>
              </c:strCache>
            </c:strRef>
          </c:tx>
          <c:val>
            <c:numRef>
              <c:f>Hoja1!$L$2:$L$30</c:f>
              <c:numCache>
                <c:formatCode>0.0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1.6900000000000008</c:v>
                </c:pt>
                <c:pt idx="3">
                  <c:v>3.4</c:v>
                </c:pt>
                <c:pt idx="4">
                  <c:v>3.4</c:v>
                </c:pt>
                <c:pt idx="5">
                  <c:v>3.4099999999999997</c:v>
                </c:pt>
                <c:pt idx="6">
                  <c:v>4.24</c:v>
                </c:pt>
                <c:pt idx="7">
                  <c:v>5.09</c:v>
                </c:pt>
                <c:pt idx="8">
                  <c:v>5.0999999999999996</c:v>
                </c:pt>
                <c:pt idx="9">
                  <c:v>5.94</c:v>
                </c:pt>
                <c:pt idx="10">
                  <c:v>6.7700000000000014</c:v>
                </c:pt>
                <c:pt idx="11">
                  <c:v>6.79</c:v>
                </c:pt>
                <c:pt idx="12">
                  <c:v>7.6</c:v>
                </c:pt>
                <c:pt idx="13">
                  <c:v>7.6</c:v>
                </c:pt>
                <c:pt idx="14">
                  <c:v>7.6599999999999975</c:v>
                </c:pt>
                <c:pt idx="15">
                  <c:v>7.7</c:v>
                </c:pt>
                <c:pt idx="16">
                  <c:v>8.49</c:v>
                </c:pt>
                <c:pt idx="17">
                  <c:v>8.5</c:v>
                </c:pt>
                <c:pt idx="18">
                  <c:v>10.17</c:v>
                </c:pt>
                <c:pt idx="19">
                  <c:v>10.200000000000001</c:v>
                </c:pt>
                <c:pt idx="20">
                  <c:v>11</c:v>
                </c:pt>
                <c:pt idx="21">
                  <c:v>11.03</c:v>
                </c:pt>
                <c:pt idx="22">
                  <c:v>11.05</c:v>
                </c:pt>
                <c:pt idx="23">
                  <c:v>11.08</c:v>
                </c:pt>
                <c:pt idx="24">
                  <c:v>11.1</c:v>
                </c:pt>
                <c:pt idx="25">
                  <c:v>11.8</c:v>
                </c:pt>
                <c:pt idx="26">
                  <c:v>12.1</c:v>
                </c:pt>
                <c:pt idx="27">
                  <c:v>13.1</c:v>
                </c:pt>
                <c:pt idx="28">
                  <c:v>18.8</c:v>
                </c:pt>
              </c:numCache>
            </c:numRef>
          </c:val>
        </c:ser>
        <c:ser>
          <c:idx val="1"/>
          <c:order val="1"/>
          <c:tx>
            <c:strRef>
              <c:f>Hoja1!$M$1</c:f>
              <c:strCache>
                <c:ptCount val="1"/>
                <c:pt idx="0">
                  <c:v>Number of altered genes</c:v>
                </c:pt>
              </c:strCache>
            </c:strRef>
          </c:tx>
          <c:val>
            <c:numRef>
              <c:f>Hoja1!$M$2:$M$30</c:f>
              <c:numCache>
                <c:formatCode>General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3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0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3</c:v>
                </c:pt>
              </c:numCache>
            </c:numRef>
          </c:val>
        </c:ser>
        <c:shape val="cylinder"/>
        <c:axId val="65801600"/>
        <c:axId val="67990656"/>
        <c:axId val="0"/>
      </c:bar3DChart>
      <c:catAx>
        <c:axId val="6580160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67990656"/>
        <c:crosses val="autoZero"/>
        <c:auto val="1"/>
        <c:lblAlgn val="ctr"/>
        <c:lblOffset val="100"/>
      </c:catAx>
      <c:valAx>
        <c:axId val="67990656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2400" b="1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6580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91541151512325"/>
          <c:y val="0.43473989001222085"/>
          <c:w val="0.18898495405272453"/>
          <c:h val="0.13052021997555813"/>
        </c:manualLayout>
      </c:layout>
      <c:txPr>
        <a:bodyPr/>
        <a:lstStyle/>
        <a:p>
          <a:pPr>
            <a:defRPr sz="2000" b="1">
              <a:solidFill>
                <a:srgbClr val="006699"/>
              </a:solidFill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4"/>
  <c:chart>
    <c:plotArea>
      <c:layout/>
      <c:barChart>
        <c:barDir val="col"/>
        <c:grouping val="clustered"/>
        <c:ser>
          <c:idx val="0"/>
          <c:order val="0"/>
          <c:cat>
            <c:strRef>
              <c:f>neuroendocrinos!$A$45:$A$71</c:f>
              <c:strCache>
                <c:ptCount val="27"/>
                <c:pt idx="0">
                  <c:v>TP53</c:v>
                </c:pt>
                <c:pt idx="1">
                  <c:v>RB1</c:v>
                </c:pt>
                <c:pt idx="2">
                  <c:v>HNF1A</c:v>
                </c:pt>
                <c:pt idx="3">
                  <c:v>NOTCH1</c:v>
                </c:pt>
                <c:pt idx="4">
                  <c:v>PTEN</c:v>
                </c:pt>
                <c:pt idx="5">
                  <c:v>ARID1A</c:v>
                </c:pt>
                <c:pt idx="6">
                  <c:v>STK11</c:v>
                </c:pt>
                <c:pt idx="7">
                  <c:v>BRAF</c:v>
                </c:pt>
                <c:pt idx="8">
                  <c:v>DNMT3A</c:v>
                </c:pt>
                <c:pt idx="9">
                  <c:v>ERCC2</c:v>
                </c:pt>
                <c:pt idx="10">
                  <c:v>FANCA</c:v>
                </c:pt>
                <c:pt idx="11">
                  <c:v>FGFR1</c:v>
                </c:pt>
                <c:pt idx="12">
                  <c:v>MAP2K1</c:v>
                </c:pt>
                <c:pt idx="13">
                  <c:v>MYC</c:v>
                </c:pt>
                <c:pt idx="14">
                  <c:v>NF1</c:v>
                </c:pt>
                <c:pt idx="15">
                  <c:v>TSC2</c:v>
                </c:pt>
                <c:pt idx="16">
                  <c:v>PP2R1A</c:v>
                </c:pt>
                <c:pt idx="17">
                  <c:v>KRAS</c:v>
                </c:pt>
                <c:pt idx="18">
                  <c:v>AKT3</c:v>
                </c:pt>
                <c:pt idx="19">
                  <c:v>FBXW7</c:v>
                </c:pt>
                <c:pt idx="20">
                  <c:v> MYC Amplification</c:v>
                </c:pt>
                <c:pt idx="21">
                  <c:v>RICTOR Amplification</c:v>
                </c:pt>
                <c:pt idx="22">
                  <c:v> TERT Amplification</c:v>
                </c:pt>
                <c:pt idx="23">
                  <c:v>Amplificacio PIK3CA</c:v>
                </c:pt>
                <c:pt idx="24">
                  <c:v>PDGFRA Amplification</c:v>
                </c:pt>
                <c:pt idx="25">
                  <c:v>KIT  Amplification</c:v>
                </c:pt>
                <c:pt idx="26">
                  <c:v>MYCL Amplification</c:v>
                </c:pt>
              </c:strCache>
            </c:strRef>
          </c:cat>
          <c:val>
            <c:numRef>
              <c:f>neuroendocrinos!$C$45:$C$71</c:f>
              <c:numCache>
                <c:formatCode>0.0</c:formatCode>
                <c:ptCount val="27"/>
                <c:pt idx="0">
                  <c:v>72.41379310344827</c:v>
                </c:pt>
                <c:pt idx="1">
                  <c:v>17.241379310344829</c:v>
                </c:pt>
                <c:pt idx="2">
                  <c:v>10.344827586206897</c:v>
                </c:pt>
                <c:pt idx="3">
                  <c:v>10.344827586206897</c:v>
                </c:pt>
                <c:pt idx="4">
                  <c:v>6.8965517241379306</c:v>
                </c:pt>
                <c:pt idx="5">
                  <c:v>6.8965517241379306</c:v>
                </c:pt>
                <c:pt idx="6">
                  <c:v>6.8965517241379306</c:v>
                </c:pt>
                <c:pt idx="7">
                  <c:v>3.4482758620689653</c:v>
                </c:pt>
                <c:pt idx="8">
                  <c:v>3.4482758620689653</c:v>
                </c:pt>
                <c:pt idx="9">
                  <c:v>3.4482758620689653</c:v>
                </c:pt>
                <c:pt idx="10">
                  <c:v>3.4482758620689653</c:v>
                </c:pt>
                <c:pt idx="11">
                  <c:v>3.4482758620689653</c:v>
                </c:pt>
                <c:pt idx="12">
                  <c:v>3.4482758620689653</c:v>
                </c:pt>
                <c:pt idx="13">
                  <c:v>3.4482758620689653</c:v>
                </c:pt>
                <c:pt idx="14">
                  <c:v>3.4482758620689653</c:v>
                </c:pt>
                <c:pt idx="15">
                  <c:v>3.4482758620689653</c:v>
                </c:pt>
                <c:pt idx="16">
                  <c:v>3.4482758620689653</c:v>
                </c:pt>
                <c:pt idx="17">
                  <c:v>3.4482758620689653</c:v>
                </c:pt>
                <c:pt idx="18">
                  <c:v>3.4482758620689653</c:v>
                </c:pt>
                <c:pt idx="19">
                  <c:v>3.4482758620689653</c:v>
                </c:pt>
                <c:pt idx="20">
                  <c:v>6.8965517241379306</c:v>
                </c:pt>
                <c:pt idx="21">
                  <c:v>6.8965517241379306</c:v>
                </c:pt>
                <c:pt idx="22">
                  <c:v>6.8965517241379306</c:v>
                </c:pt>
                <c:pt idx="23">
                  <c:v>3.4482758620689653</c:v>
                </c:pt>
                <c:pt idx="24">
                  <c:v>3.4482758620689653</c:v>
                </c:pt>
                <c:pt idx="25">
                  <c:v>3.4482758620689653</c:v>
                </c:pt>
                <c:pt idx="26">
                  <c:v>3.4482758620689653</c:v>
                </c:pt>
              </c:numCache>
            </c:numRef>
          </c:val>
        </c:ser>
        <c:axId val="68629248"/>
        <c:axId val="68630784"/>
      </c:barChart>
      <c:catAx>
        <c:axId val="6862924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68630784"/>
        <c:crosses val="autoZero"/>
        <c:auto val="1"/>
        <c:lblAlgn val="ctr"/>
        <c:lblOffset val="100"/>
      </c:catAx>
      <c:valAx>
        <c:axId val="68630784"/>
        <c:scaling>
          <c:orientation val="minMax"/>
        </c:scaling>
        <c:axPos val="l"/>
        <c:majorGridlines/>
        <c:numFmt formatCode="0" sourceLinked="0"/>
        <c:tickLblPos val="nextTo"/>
        <c:spPr>
          <a:ln>
            <a:noFill/>
          </a:ln>
        </c:spPr>
        <c:txPr>
          <a:bodyPr/>
          <a:lstStyle/>
          <a:p>
            <a:pPr>
              <a:defRPr sz="2400" b="1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68629248"/>
        <c:crosses val="autoZero"/>
        <c:crossBetween val="between"/>
      </c:valAx>
      <c:spPr>
        <a:ln>
          <a:solidFill>
            <a:srgbClr val="000066"/>
          </a:solidFill>
        </a:ln>
      </c:spPr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BDA9E-D5BA-4B87-B65B-11EAC5782442}" type="datetimeFigureOut">
              <a:rPr lang="es-ES" smtClean="0"/>
              <a:pPr/>
              <a:t>15/06/2023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3CC3-9557-4940-8A97-E17449FB6C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2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48" algn="l" defTabSz="912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297" algn="l" defTabSz="912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45" algn="l" defTabSz="912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594" algn="l" defTabSz="912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742" algn="l" defTabSz="912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891" algn="l" defTabSz="912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039" algn="l" defTabSz="912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188" algn="l" defTabSz="912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3CC3-9557-4940-8A97-E17449FB6C9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10643" y="9406423"/>
            <a:ext cx="36387247" cy="64905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1282" y="17158654"/>
            <a:ext cx="29965968" cy="7738217"/>
          </a:xfrm>
        </p:spPr>
        <p:txBody>
          <a:bodyPr/>
          <a:lstStyle>
            <a:lvl1pPr marL="0" indent="0" algn="ctr">
              <a:buNone/>
              <a:defRPr/>
            </a:lvl1pPr>
            <a:lvl2pPr marL="1338742" indent="0" algn="ctr">
              <a:buNone/>
              <a:defRPr/>
            </a:lvl2pPr>
            <a:lvl3pPr marL="2677485" indent="0" algn="ctr">
              <a:buNone/>
              <a:defRPr/>
            </a:lvl3pPr>
            <a:lvl4pPr marL="4016226" indent="0" algn="ctr">
              <a:buNone/>
              <a:defRPr/>
            </a:lvl4pPr>
            <a:lvl5pPr marL="5354968" indent="0" algn="ctr">
              <a:buNone/>
              <a:defRPr/>
            </a:lvl5pPr>
            <a:lvl6pPr marL="6693710" indent="0" algn="ctr">
              <a:buNone/>
              <a:defRPr/>
            </a:lvl6pPr>
            <a:lvl7pPr marL="8032453" indent="0" algn="ctr">
              <a:buNone/>
              <a:defRPr/>
            </a:lvl7pPr>
            <a:lvl8pPr marL="9371195" indent="0" algn="ctr">
              <a:buNone/>
              <a:defRPr/>
            </a:lvl8pPr>
            <a:lvl9pPr marL="10709936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AD71-CFA4-4A30-B62F-6302B942FD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07FBB-67DF-4ED2-9D16-4664722077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0501076" y="2691554"/>
            <a:ext cx="9096812" cy="242239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210642" y="2691554"/>
            <a:ext cx="26576960" cy="242239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1341C-1D0B-4DCC-A220-B2B931E574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7977-3D62-41AD-A98C-765F194C1E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81580" y="19457693"/>
            <a:ext cx="36387247" cy="6013940"/>
          </a:xfrm>
        </p:spPr>
        <p:txBody>
          <a:bodyPr anchor="t"/>
          <a:lstStyle>
            <a:lvl1pPr algn="l">
              <a:defRPr sz="117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81580" y="12833948"/>
            <a:ext cx="36387247" cy="6623743"/>
          </a:xfrm>
        </p:spPr>
        <p:txBody>
          <a:bodyPr anchor="b"/>
          <a:lstStyle>
            <a:lvl1pPr marL="0" indent="0">
              <a:buNone/>
              <a:defRPr sz="5900"/>
            </a:lvl1pPr>
            <a:lvl2pPr marL="1338742" indent="0">
              <a:buNone/>
              <a:defRPr sz="5300"/>
            </a:lvl2pPr>
            <a:lvl3pPr marL="2677485" indent="0">
              <a:buNone/>
              <a:defRPr sz="4700"/>
            </a:lvl3pPr>
            <a:lvl4pPr marL="4016226" indent="0">
              <a:buNone/>
              <a:defRPr sz="4100"/>
            </a:lvl4pPr>
            <a:lvl5pPr marL="5354968" indent="0">
              <a:buNone/>
              <a:defRPr sz="4100"/>
            </a:lvl5pPr>
            <a:lvl6pPr marL="6693710" indent="0">
              <a:buNone/>
              <a:defRPr sz="4100"/>
            </a:lvl6pPr>
            <a:lvl7pPr marL="8032453" indent="0">
              <a:buNone/>
              <a:defRPr sz="4100"/>
            </a:lvl7pPr>
            <a:lvl8pPr marL="9371195" indent="0">
              <a:buNone/>
              <a:defRPr sz="4100"/>
            </a:lvl8pPr>
            <a:lvl9pPr marL="10709936" indent="0">
              <a:buNone/>
              <a:defRPr sz="4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0F6A-FF02-4549-9FD0-77F4DCC2D6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10643" y="8747549"/>
            <a:ext cx="17836886" cy="18167985"/>
          </a:xfrm>
        </p:spPr>
        <p:txBody>
          <a:bodyPr/>
          <a:lstStyle>
            <a:lvl1pPr>
              <a:defRPr sz="8200"/>
            </a:lvl1pPr>
            <a:lvl2pPr>
              <a:defRPr sz="7000"/>
            </a:lvl2pPr>
            <a:lvl3pPr>
              <a:defRPr sz="59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761003" y="8747549"/>
            <a:ext cx="17836886" cy="18167985"/>
          </a:xfrm>
        </p:spPr>
        <p:txBody>
          <a:bodyPr/>
          <a:lstStyle>
            <a:lvl1pPr>
              <a:defRPr sz="8200"/>
            </a:lvl1pPr>
            <a:lvl2pPr>
              <a:defRPr sz="7000"/>
            </a:lvl2pPr>
            <a:lvl3pPr>
              <a:defRPr sz="59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DE78-5846-4401-9B65-C245BF1070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0427" y="1212604"/>
            <a:ext cx="38527673" cy="504666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0428" y="6777952"/>
            <a:ext cx="18914533" cy="2824727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38742" indent="0">
              <a:buNone/>
              <a:defRPr sz="5900" b="1"/>
            </a:lvl2pPr>
            <a:lvl3pPr marL="2677485" indent="0">
              <a:buNone/>
              <a:defRPr sz="5300" b="1"/>
            </a:lvl3pPr>
            <a:lvl4pPr marL="4016226" indent="0">
              <a:buNone/>
              <a:defRPr sz="4700" b="1"/>
            </a:lvl4pPr>
            <a:lvl5pPr marL="5354968" indent="0">
              <a:buNone/>
              <a:defRPr sz="4700" b="1"/>
            </a:lvl5pPr>
            <a:lvl6pPr marL="6693710" indent="0">
              <a:buNone/>
              <a:defRPr sz="4700" b="1"/>
            </a:lvl6pPr>
            <a:lvl7pPr marL="8032453" indent="0">
              <a:buNone/>
              <a:defRPr sz="4700" b="1"/>
            </a:lvl7pPr>
            <a:lvl8pPr marL="9371195" indent="0">
              <a:buNone/>
              <a:defRPr sz="4700" b="1"/>
            </a:lvl8pPr>
            <a:lvl9pPr marL="10709936" indent="0">
              <a:buNone/>
              <a:defRPr sz="4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40428" y="9602678"/>
            <a:ext cx="18914533" cy="17446034"/>
          </a:xfrm>
        </p:spPr>
        <p:txBody>
          <a:bodyPr/>
          <a:lstStyle>
            <a:lvl1pPr>
              <a:defRPr sz="7000"/>
            </a:lvl1pPr>
            <a:lvl2pPr>
              <a:defRPr sz="5900"/>
            </a:lvl2pPr>
            <a:lvl3pPr>
              <a:defRPr sz="53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1746139" y="6777952"/>
            <a:ext cx="18921963" cy="2824727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38742" indent="0">
              <a:buNone/>
              <a:defRPr sz="5900" b="1"/>
            </a:lvl2pPr>
            <a:lvl3pPr marL="2677485" indent="0">
              <a:buNone/>
              <a:defRPr sz="5300" b="1"/>
            </a:lvl3pPr>
            <a:lvl4pPr marL="4016226" indent="0">
              <a:buNone/>
              <a:defRPr sz="4700" b="1"/>
            </a:lvl4pPr>
            <a:lvl5pPr marL="5354968" indent="0">
              <a:buNone/>
              <a:defRPr sz="4700" b="1"/>
            </a:lvl5pPr>
            <a:lvl6pPr marL="6693710" indent="0">
              <a:buNone/>
              <a:defRPr sz="4700" b="1"/>
            </a:lvl6pPr>
            <a:lvl7pPr marL="8032453" indent="0">
              <a:buNone/>
              <a:defRPr sz="4700" b="1"/>
            </a:lvl7pPr>
            <a:lvl8pPr marL="9371195" indent="0">
              <a:buNone/>
              <a:defRPr sz="4700" b="1"/>
            </a:lvl8pPr>
            <a:lvl9pPr marL="10709936" indent="0">
              <a:buNone/>
              <a:defRPr sz="4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1746139" y="9602678"/>
            <a:ext cx="18921963" cy="17446034"/>
          </a:xfrm>
        </p:spPr>
        <p:txBody>
          <a:bodyPr/>
          <a:lstStyle>
            <a:lvl1pPr>
              <a:defRPr sz="7000"/>
            </a:lvl1pPr>
            <a:lvl2pPr>
              <a:defRPr sz="5900"/>
            </a:lvl2pPr>
            <a:lvl3pPr>
              <a:defRPr sz="53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46EFF-DDAA-4CFA-B8B2-918BBC524F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FC9E2-6AD9-4799-99F1-BCFD3C6CA3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644A-F71D-4877-A36A-0DB6F7144E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0431" y="1205594"/>
            <a:ext cx="14083710" cy="5130774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736945" y="1205595"/>
            <a:ext cx="23931154" cy="25843120"/>
          </a:xfrm>
        </p:spPr>
        <p:txBody>
          <a:bodyPr/>
          <a:lstStyle>
            <a:lvl1pPr>
              <a:defRPr sz="9400"/>
            </a:lvl1pPr>
            <a:lvl2pPr>
              <a:defRPr sz="8200"/>
            </a:lvl2pPr>
            <a:lvl3pPr>
              <a:defRPr sz="70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40431" y="6336370"/>
            <a:ext cx="14083710" cy="20712347"/>
          </a:xfrm>
        </p:spPr>
        <p:txBody>
          <a:bodyPr/>
          <a:lstStyle>
            <a:lvl1pPr marL="0" indent="0">
              <a:buNone/>
              <a:defRPr sz="4100"/>
            </a:lvl1pPr>
            <a:lvl2pPr marL="1338742" indent="0">
              <a:buNone/>
              <a:defRPr sz="3500"/>
            </a:lvl2pPr>
            <a:lvl3pPr marL="2677485" indent="0">
              <a:buNone/>
              <a:defRPr sz="2900"/>
            </a:lvl3pPr>
            <a:lvl4pPr marL="4016226" indent="0">
              <a:buNone/>
              <a:defRPr sz="2600"/>
            </a:lvl4pPr>
            <a:lvl5pPr marL="5354968" indent="0">
              <a:buNone/>
              <a:defRPr sz="2600"/>
            </a:lvl5pPr>
            <a:lvl6pPr marL="6693710" indent="0">
              <a:buNone/>
              <a:defRPr sz="2600"/>
            </a:lvl6pPr>
            <a:lvl7pPr marL="8032453" indent="0">
              <a:buNone/>
              <a:defRPr sz="2600"/>
            </a:lvl7pPr>
            <a:lvl8pPr marL="9371195" indent="0">
              <a:buNone/>
              <a:defRPr sz="2600"/>
            </a:lvl8pPr>
            <a:lvl9pPr marL="10709936" indent="0">
              <a:buNone/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131B-4416-4B0E-9182-91B24FE797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0773" y="21195982"/>
            <a:ext cx="25685115" cy="2502307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90773" y="2705574"/>
            <a:ext cx="25685115" cy="18167985"/>
          </a:xfrm>
        </p:spPr>
        <p:txBody>
          <a:bodyPr/>
          <a:lstStyle>
            <a:lvl1pPr marL="0" indent="0">
              <a:buNone/>
              <a:defRPr sz="9400"/>
            </a:lvl1pPr>
            <a:lvl2pPr marL="1338742" indent="0">
              <a:buNone/>
              <a:defRPr sz="8200"/>
            </a:lvl2pPr>
            <a:lvl3pPr marL="2677485" indent="0">
              <a:buNone/>
              <a:defRPr sz="7000"/>
            </a:lvl3pPr>
            <a:lvl4pPr marL="4016226" indent="0">
              <a:buNone/>
              <a:defRPr sz="5900"/>
            </a:lvl4pPr>
            <a:lvl5pPr marL="5354968" indent="0">
              <a:buNone/>
              <a:defRPr sz="5900"/>
            </a:lvl5pPr>
            <a:lvl6pPr marL="6693710" indent="0">
              <a:buNone/>
              <a:defRPr sz="5900"/>
            </a:lvl6pPr>
            <a:lvl7pPr marL="8032453" indent="0">
              <a:buNone/>
              <a:defRPr sz="5900"/>
            </a:lvl7pPr>
            <a:lvl8pPr marL="9371195" indent="0">
              <a:buNone/>
              <a:defRPr sz="5900"/>
            </a:lvl8pPr>
            <a:lvl9pPr marL="10709936" indent="0">
              <a:buNone/>
              <a:defRPr sz="59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90773" y="23698289"/>
            <a:ext cx="25685115" cy="3553690"/>
          </a:xfrm>
        </p:spPr>
        <p:txBody>
          <a:bodyPr/>
          <a:lstStyle>
            <a:lvl1pPr marL="0" indent="0">
              <a:buNone/>
              <a:defRPr sz="4100"/>
            </a:lvl1pPr>
            <a:lvl2pPr marL="1338742" indent="0">
              <a:buNone/>
              <a:defRPr sz="3500"/>
            </a:lvl2pPr>
            <a:lvl3pPr marL="2677485" indent="0">
              <a:buNone/>
              <a:defRPr sz="2900"/>
            </a:lvl3pPr>
            <a:lvl4pPr marL="4016226" indent="0">
              <a:buNone/>
              <a:defRPr sz="2600"/>
            </a:lvl4pPr>
            <a:lvl5pPr marL="5354968" indent="0">
              <a:buNone/>
              <a:defRPr sz="2600"/>
            </a:lvl5pPr>
            <a:lvl6pPr marL="6693710" indent="0">
              <a:buNone/>
              <a:defRPr sz="2600"/>
            </a:lvl6pPr>
            <a:lvl7pPr marL="8032453" indent="0">
              <a:buNone/>
              <a:defRPr sz="2600"/>
            </a:lvl7pPr>
            <a:lvl8pPr marL="9371195" indent="0">
              <a:buNone/>
              <a:defRPr sz="2600"/>
            </a:lvl8pPr>
            <a:lvl9pPr marL="10709936" indent="0">
              <a:buNone/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9758-8858-4D0D-83F0-F6DF1CC7BD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10853" y="2691367"/>
            <a:ext cx="36386827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7749" tIns="133874" rIns="267749" bIns="1338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0853" y="8747174"/>
            <a:ext cx="36386827" cy="181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7749" tIns="133874" rIns="267749" bIns="133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10851" y="27588612"/>
            <a:ext cx="8917395" cy="20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49" tIns="133874" rIns="267749" bIns="133874" numCol="1" anchor="t" anchorCtr="0" compatLnSpc="1">
            <a:prstTxWarp prst="textNoShape">
              <a:avLst/>
            </a:prstTxWarp>
          </a:bodyPr>
          <a:lstStyle>
            <a:lvl1pPr>
              <a:defRPr sz="41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6037" y="27588612"/>
            <a:ext cx="13556453" cy="20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49" tIns="133874" rIns="267749" bIns="133874" numCol="1" anchor="t" anchorCtr="0" compatLnSpc="1">
            <a:prstTxWarp prst="textNoShape">
              <a:avLst/>
            </a:prstTxWarp>
          </a:bodyPr>
          <a:lstStyle>
            <a:lvl1pPr algn="ctr">
              <a:defRPr sz="41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80284" y="27588612"/>
            <a:ext cx="8917395" cy="20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49" tIns="133874" rIns="267749" bIns="133874" numCol="1" anchor="t" anchorCtr="0" compatLnSpc="1">
            <a:prstTxWarp prst="textNoShape">
              <a:avLst/>
            </a:prstTxWarp>
          </a:bodyPr>
          <a:lstStyle>
            <a:lvl1pPr algn="r">
              <a:defRPr sz="4100">
                <a:latin typeface="Times New Roman" charset="0"/>
              </a:defRPr>
            </a:lvl1pPr>
          </a:lstStyle>
          <a:p>
            <a:pPr>
              <a:defRPr/>
            </a:pPr>
            <a:fld id="{E87BBBC6-8364-4418-8E3E-487A865ED5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imes New Roman" charset="0"/>
        </a:defRPr>
      </a:lvl5pPr>
      <a:lvl6pPr marL="1338742"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imes New Roman" charset="0"/>
        </a:defRPr>
      </a:lvl6pPr>
      <a:lvl7pPr marL="2677485"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imes New Roman" charset="0"/>
        </a:defRPr>
      </a:lvl7pPr>
      <a:lvl8pPr marL="4016226"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imes New Roman" charset="0"/>
        </a:defRPr>
      </a:lvl8pPr>
      <a:lvl9pPr marL="5354968"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imes New Roman" charset="0"/>
        </a:defRPr>
      </a:lvl9pPr>
    </p:titleStyle>
    <p:bodyStyle>
      <a:lvl1pPr marL="1003523" indent="-1003523" algn="l" rtl="0" eaLnBrk="0" fontAlgn="base" hangingPunct="0">
        <a:spcBef>
          <a:spcPct val="20000"/>
        </a:spcBef>
        <a:spcAft>
          <a:spcPct val="0"/>
        </a:spcAft>
        <a:buChar char="•"/>
        <a:defRPr sz="9400">
          <a:solidFill>
            <a:schemeClr val="tx1"/>
          </a:solidFill>
          <a:latin typeface="+mn-lt"/>
          <a:ea typeface="+mn-ea"/>
          <a:cs typeface="+mn-cs"/>
        </a:defRPr>
      </a:lvl1pPr>
      <a:lvl2pPr marL="2175190" indent="-836269" algn="l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2pPr>
      <a:lvl3pPr marL="3346855" indent="-669015" algn="l" rtl="0" eaLnBrk="0" fontAlgn="base" hangingPunct="0">
        <a:spcBef>
          <a:spcPct val="20000"/>
        </a:spcBef>
        <a:spcAft>
          <a:spcPct val="0"/>
        </a:spcAft>
        <a:buChar char="•"/>
        <a:defRPr sz="7000">
          <a:solidFill>
            <a:schemeClr val="tx1"/>
          </a:solidFill>
          <a:latin typeface="+mn-lt"/>
        </a:defRPr>
      </a:lvl3pPr>
      <a:lvl4pPr marL="4684886" indent="-669015" algn="l" rtl="0" eaLnBrk="0" fontAlgn="base" hangingPunct="0">
        <a:spcBef>
          <a:spcPct val="20000"/>
        </a:spcBef>
        <a:spcAft>
          <a:spcPct val="0"/>
        </a:spcAft>
        <a:buChar char="–"/>
        <a:defRPr sz="5900">
          <a:solidFill>
            <a:schemeClr val="tx1"/>
          </a:solidFill>
          <a:latin typeface="+mn-lt"/>
        </a:defRPr>
      </a:lvl4pPr>
      <a:lvl5pPr marL="6023806" indent="-669015" algn="l" rtl="0" eaLnBrk="0" fontAlgn="base" hangingPunct="0">
        <a:spcBef>
          <a:spcPct val="20000"/>
        </a:spcBef>
        <a:spcAft>
          <a:spcPct val="0"/>
        </a:spcAft>
        <a:buChar char="»"/>
        <a:defRPr sz="5900">
          <a:solidFill>
            <a:schemeClr val="tx1"/>
          </a:solidFill>
          <a:latin typeface="+mn-lt"/>
        </a:defRPr>
      </a:lvl5pPr>
      <a:lvl6pPr marL="7363082" indent="-669371" algn="l" rtl="0" eaLnBrk="1" fontAlgn="base" hangingPunct="1">
        <a:spcBef>
          <a:spcPct val="20000"/>
        </a:spcBef>
        <a:spcAft>
          <a:spcPct val="0"/>
        </a:spcAft>
        <a:buChar char="»"/>
        <a:defRPr sz="5900">
          <a:solidFill>
            <a:schemeClr val="tx1"/>
          </a:solidFill>
          <a:latin typeface="+mn-lt"/>
        </a:defRPr>
      </a:lvl6pPr>
      <a:lvl7pPr marL="8701824" indent="-669371" algn="l" rtl="0" eaLnBrk="1" fontAlgn="base" hangingPunct="1">
        <a:spcBef>
          <a:spcPct val="20000"/>
        </a:spcBef>
        <a:spcAft>
          <a:spcPct val="0"/>
        </a:spcAft>
        <a:buChar char="»"/>
        <a:defRPr sz="5900">
          <a:solidFill>
            <a:schemeClr val="tx1"/>
          </a:solidFill>
          <a:latin typeface="+mn-lt"/>
        </a:defRPr>
      </a:lvl7pPr>
      <a:lvl8pPr marL="10040565" indent="-669371" algn="l" rtl="0" eaLnBrk="1" fontAlgn="base" hangingPunct="1">
        <a:spcBef>
          <a:spcPct val="20000"/>
        </a:spcBef>
        <a:spcAft>
          <a:spcPct val="0"/>
        </a:spcAft>
        <a:buChar char="»"/>
        <a:defRPr sz="5900">
          <a:solidFill>
            <a:schemeClr val="tx1"/>
          </a:solidFill>
          <a:latin typeface="+mn-lt"/>
        </a:defRPr>
      </a:lvl8pPr>
      <a:lvl9pPr marL="11379307" indent="-669371" algn="l" rtl="0" eaLnBrk="1" fontAlgn="base" hangingPunct="1">
        <a:spcBef>
          <a:spcPct val="20000"/>
        </a:spcBef>
        <a:spcAft>
          <a:spcPct val="0"/>
        </a:spcAft>
        <a:buChar char="»"/>
        <a:defRPr sz="5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2677485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338742" algn="l" defTabSz="2677485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677485" algn="l" defTabSz="2677485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4016226" algn="l" defTabSz="2677485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354968" algn="l" defTabSz="2677485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693710" algn="l" defTabSz="2677485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8032453" algn="l" defTabSz="2677485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371195" algn="l" defTabSz="2677485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36" algn="l" defTabSz="2677485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chart" Target="../charts/chart1.xml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982" y="810396"/>
            <a:ext cx="2016224" cy="235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1 CuadroTexto"/>
          <p:cNvSpPr txBox="1">
            <a:spLocks noChangeArrowheads="1"/>
          </p:cNvSpPr>
          <p:nvPr/>
        </p:nvSpPr>
        <p:spPr bwMode="auto">
          <a:xfrm>
            <a:off x="0" y="1530475"/>
            <a:ext cx="42808525" cy="72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244" tIns="25622" rIns="51244" bIns="25622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MUTATIONAL-COPY NUMBER VARIATION PROFILE AND IMMUNOTHERAPY DRIVERS IN NEUROENDOCRINE LUNG CARCINOMAS: </a:t>
            </a:r>
            <a:endParaRPr lang="en-US" sz="40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2054" name="9 CuadroTexto"/>
          <p:cNvSpPr txBox="1">
            <a:spLocks noChangeArrowheads="1"/>
          </p:cNvSpPr>
          <p:nvPr/>
        </p:nvSpPr>
        <p:spPr bwMode="auto">
          <a:xfrm>
            <a:off x="2610174" y="11251555"/>
            <a:ext cx="17425936" cy="52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362" tIns="25681" rIns="51362" bIns="25681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MATERIALS AND METHODS</a:t>
            </a:r>
          </a:p>
          <a:p>
            <a:pPr algn="just"/>
            <a:endParaRPr lang="es-ES" sz="2000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algn="just"/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A retrospective study was designed. Lung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neuroendocrine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neoplasms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analyzed in our center between 2019 and June 2022 were included. The morphological and MMR expression diagnosis included the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immunohistochemical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study of TTF-1 (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Novocastra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),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chromogranin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(Cell Marque),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synaptofisin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(Cell Marque), INSM1 (Santa Cruz), PANK (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Biolegend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), PD-L1 (Roche), MLH1, MSH2, MSH6 and PMS2 (BD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Pharmingen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) (Figure 1). The molecular study was performed with two NGS panels: one for the analysis of alterations in 52 genes at DNA and RNA level (FOCUS.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ThermoFisher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); and a second NGS panel for TMB analysis (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Oncomine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TML.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ThermoFisher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). Mutations, CNV and gene fusions were recorded. The microsatellite instability study was performed by PCR and fragment analysis of 13 markers (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TrueMark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MSI Assay.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ThermoFisher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).</a:t>
            </a:r>
            <a:endParaRPr lang="en-US" sz="2400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2056" name="12 CuadroTexto"/>
          <p:cNvSpPr txBox="1">
            <a:spLocks noChangeArrowheads="1"/>
          </p:cNvSpPr>
          <p:nvPr/>
        </p:nvSpPr>
        <p:spPr bwMode="auto">
          <a:xfrm>
            <a:off x="2610174" y="25365123"/>
            <a:ext cx="17641960" cy="362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362" tIns="25681" rIns="51362" bIns="25681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/>
            <a:endParaRPr lang="es-ES" sz="2000" b="1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In this series of lung </a:t>
            </a:r>
            <a:r>
              <a:rPr lang="en-US" sz="3200" b="1" dirty="0" err="1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neuroendocrine</a:t>
            </a:r>
            <a:r>
              <a:rPr lang="en-US" sz="32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carcinomas, TP53 and RB1 mutations are the most     prevalent.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No tumors show H-MSI or </a:t>
            </a:r>
            <a:r>
              <a:rPr lang="en-US" sz="3200" b="1" dirty="0" err="1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dMMR</a:t>
            </a:r>
            <a:r>
              <a:rPr lang="en-US" sz="32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Only three express PD-L1. TMB can predict a potential response to immunotherapy </a:t>
            </a:r>
            <a:r>
              <a:rPr lang="en-US" sz="3200" b="1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in       38</a:t>
            </a:r>
            <a:r>
              <a:rPr lang="en-US" sz="32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% of the cases analyzed.</a:t>
            </a:r>
            <a:endParaRPr lang="es-ES" sz="3200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610174" y="5922963"/>
            <a:ext cx="17425936" cy="49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362" tIns="25681" rIns="51362" bIns="25681" anchor="ctr">
            <a:spAutoFit/>
          </a:bodyPr>
          <a:lstStyle/>
          <a:p>
            <a:pPr algn="just"/>
            <a:r>
              <a:rPr lang="en-GB" sz="32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INTRODUCTION</a:t>
            </a:r>
          </a:p>
          <a:p>
            <a:pPr algn="just"/>
            <a:endParaRPr lang="en-US" sz="2000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algn="just"/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Immunotherapy, with treatments aimed at inhibiting immune checkpoints, has meant a paradigm shift in the therapeutic approach to solid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neoplasms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. The biomarkers postulated to indicate this type of treatment have been the PD-L1 expression, the presence of microsatellite instability (H-MSI), loss of DNA mismatch repair genes (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dMMR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) expression  and Tumor Mutational Burden (TMB) interpreted as the number of mutations detected per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megabase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of DNA analyzed (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mut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/Mb). In the present study, these four biomarkers as well as the mutational profile and copy number variations (CNV) status have been analyzed in a series of lung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neuroendocrine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carcinomas.</a:t>
            </a:r>
          </a:p>
        </p:txBody>
      </p:sp>
      <p:sp>
        <p:nvSpPr>
          <p:cNvPr id="40" name="5 CuadroTexto"/>
          <p:cNvSpPr txBox="1">
            <a:spLocks noChangeArrowheads="1"/>
          </p:cNvSpPr>
          <p:nvPr/>
        </p:nvSpPr>
        <p:spPr bwMode="auto">
          <a:xfrm>
            <a:off x="37966102" y="29253555"/>
            <a:ext cx="3467743" cy="3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244" tIns="25622" rIns="51244" bIns="25622">
            <a:spAutoFit/>
          </a:bodyPr>
          <a:lstStyle/>
          <a:p>
            <a:r>
              <a:rPr lang="es-ES" sz="18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AMP </a:t>
            </a:r>
            <a:r>
              <a:rPr lang="es-ES" sz="1800" b="1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Europe</a:t>
            </a:r>
            <a:r>
              <a:rPr lang="es-ES" sz="18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, 2023. </a:t>
            </a:r>
            <a:r>
              <a:rPr lang="es-ES" sz="1800" b="1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Milan</a:t>
            </a:r>
            <a:r>
              <a:rPr lang="es-ES" sz="18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, </a:t>
            </a:r>
            <a:r>
              <a:rPr lang="es-ES" sz="1800" b="1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Italy</a:t>
            </a:r>
            <a:r>
              <a:rPr lang="es-ES" sz="18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3978326" y="2364887"/>
            <a:ext cx="34635848" cy="30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244" tIns="25622" rIns="51244" bIns="25622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PD-L1, MICROSATELLITE INSTABILITY, DNA MISMATCH REPAIR GENES EXPRESSION AND TUMOR MUTATIONAL BURDEN IN A SERIES OF 30 CASES</a:t>
            </a:r>
            <a:r>
              <a:rPr lang="en-US" sz="3600" b="1" i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.</a:t>
            </a:r>
            <a:endParaRPr lang="es-ES" sz="3600" b="1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algn="ctr"/>
            <a:endParaRPr lang="es-ES_tradnl" sz="2800" dirty="0" smtClean="0"/>
          </a:p>
          <a:p>
            <a:pPr algn="ctr"/>
            <a:r>
              <a:rPr lang="es-ES" sz="36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Natalia Rodon</a:t>
            </a:r>
            <a:r>
              <a:rPr lang="es-ES" sz="3600" b="1" baseline="300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1</a:t>
            </a:r>
            <a:r>
              <a:rPr lang="es-ES" sz="36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, Carme Pubill</a:t>
            </a:r>
            <a:r>
              <a:rPr lang="es-ES" sz="3600" b="1" baseline="300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1,2</a:t>
            </a:r>
            <a:r>
              <a:rPr lang="es-ES" sz="36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, Yessica No</a:t>
            </a:r>
            <a:r>
              <a:rPr lang="es-ES" sz="3600" b="1" baseline="300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1</a:t>
            </a:r>
            <a:r>
              <a:rPr lang="es-ES" sz="36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, Estefanía García</a:t>
            </a:r>
            <a:r>
              <a:rPr lang="es-ES" sz="3600" b="1" baseline="300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3</a:t>
            </a:r>
            <a:r>
              <a:rPr lang="es-ES" sz="36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, Eugeni Saigi</a:t>
            </a:r>
            <a:r>
              <a:rPr lang="es-ES" sz="3600" b="1" baseline="300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3 </a:t>
            </a:r>
            <a:r>
              <a:rPr lang="es-ES" sz="36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and Xavier Puig</a:t>
            </a:r>
            <a:r>
              <a:rPr lang="es-ES" sz="3600" b="1" baseline="300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1,2,4</a:t>
            </a:r>
            <a:r>
              <a:rPr lang="es-ES" sz="36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.</a:t>
            </a:r>
          </a:p>
          <a:p>
            <a:pPr algn="ctr"/>
            <a:endParaRPr lang="es-ES" sz="1200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sz="2800" baseline="300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1</a:t>
            </a:r>
            <a:r>
              <a:rPr lang="es-ES" sz="28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BIOPAT. </a:t>
            </a:r>
            <a:r>
              <a:rPr lang="es-ES" sz="28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Biopatologia</a:t>
            </a:r>
            <a:r>
              <a:rPr lang="es-ES" sz="28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Molecular SL. </a:t>
            </a:r>
            <a:r>
              <a:rPr lang="es-ES" sz="28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Grup</a:t>
            </a:r>
            <a:r>
              <a:rPr lang="es-ES" sz="28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Assistència</a:t>
            </a:r>
            <a:r>
              <a:rPr lang="es-ES" sz="28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. Barcelona, Spain, </a:t>
            </a:r>
            <a:r>
              <a:rPr lang="es-ES" sz="2800" baseline="300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2</a:t>
            </a:r>
            <a:r>
              <a:rPr lang="es-ES" sz="28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HISTOPAT SL. Barcelona, Spain. Servicios de </a:t>
            </a:r>
            <a:r>
              <a:rPr lang="es-ES" sz="2800" baseline="300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3</a:t>
            </a:r>
            <a:r>
              <a:rPr lang="es-ES" sz="28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Oncologia y </a:t>
            </a:r>
            <a:r>
              <a:rPr lang="es-ES" sz="2800" baseline="300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4</a:t>
            </a:r>
            <a:r>
              <a:rPr lang="es-ES" sz="28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Patología. </a:t>
            </a:r>
            <a:r>
              <a:rPr lang="en-US" sz="28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SCIAS-Hospital de Barcelona, </a:t>
            </a:r>
            <a:r>
              <a:rPr lang="en-US" sz="28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Grup</a:t>
            </a:r>
            <a:r>
              <a:rPr lang="en-US" sz="28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Assistència</a:t>
            </a:r>
            <a:r>
              <a:rPr lang="en-US" sz="28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. Barcelona, Spain</a:t>
            </a:r>
            <a:r>
              <a:rPr lang="en-US" sz="28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.</a:t>
            </a:r>
            <a:endParaRPr lang="es-ES_tradnl" sz="2800" dirty="0" smtClean="0"/>
          </a:p>
        </p:txBody>
      </p:sp>
      <p:sp>
        <p:nvSpPr>
          <p:cNvPr id="14" name="9 CuadroTexto"/>
          <p:cNvSpPr txBox="1">
            <a:spLocks noChangeArrowheads="1"/>
          </p:cNvSpPr>
          <p:nvPr/>
        </p:nvSpPr>
        <p:spPr bwMode="auto">
          <a:xfrm>
            <a:off x="2610174" y="16868179"/>
            <a:ext cx="17353928" cy="823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362" tIns="25681" rIns="51362" bIns="25681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RESULTS</a:t>
            </a:r>
          </a:p>
          <a:p>
            <a:pPr algn="just"/>
            <a:endParaRPr lang="es-ES" sz="2000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  <a:p>
            <a:pPr algn="just"/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Thirty lung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neuroendocrine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tumors were included (7,5% of all lung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neoplasms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studied in the indicated period): 27 small cell tumors and 3 large cell tumors. None were negative for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synaptofosin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and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chromogranin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simultaneously. Only 3 tumors showed PD-L1 expression (20%, 20% and 5%) all of them presented a combined pattern of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squamous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cell carcinoma (Figure 2) and TMB values of 11, 4 and 7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mut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/Mb, respectively: in two of these cases neither mutation nor CNV were detected. The third one showed a TP53 mutation and MYCL amplification. In the global series, non informative NGS panels results were obtained in one case due to the presence of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deamination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 in the DNA extracted.  Mutations in TP53, RB1, HNF1A, NOTCH1, PTEN, ARID1A and STK11 genes were detected in 72,4%, 17,2%, 10,3%, 10,3%, 6,9%, 6,9% and 6,9% of patients, respectively. Mutations in 13 more genes were detected with a frequency of less than 4% (Figure 3). Ten patients (34,5%) showed a CNV involving MYC, RICTOR, TERT, PIK3CA, PDGFRA, KIT and MYCL genes. No alteration was detected at RNA level. None of the analyzed tumors presented H-MSI or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dMMR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. The range of TMB values ​​was from 0 to 18,8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mut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/Mb with a mean of 7,8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mut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/Mb. Eleven cases (37,9%) presented a TMB ≥ 10 </a:t>
            </a:r>
            <a:r>
              <a:rPr lang="en-US" sz="3200" dirty="0" err="1" smtClean="0">
                <a:solidFill>
                  <a:srgbClr val="006699"/>
                </a:solidFill>
                <a:latin typeface="Arial" charset="0"/>
                <a:cs typeface="Arial" charset="0"/>
              </a:rPr>
              <a:t>mut</a:t>
            </a:r>
            <a:r>
              <a:rPr lang="en-US" sz="32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/Mb (Figure 4).</a:t>
            </a:r>
            <a:endParaRPr lang="en-US" sz="2400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60" name="59 Grupo"/>
          <p:cNvGrpSpPr/>
          <p:nvPr/>
        </p:nvGrpSpPr>
        <p:grpSpPr>
          <a:xfrm>
            <a:off x="21324646" y="6499027"/>
            <a:ext cx="18729688" cy="4365486"/>
            <a:chOff x="21396654" y="10027419"/>
            <a:chExt cx="18729688" cy="4365486"/>
          </a:xfrm>
        </p:grpSpPr>
        <p:grpSp>
          <p:nvGrpSpPr>
            <p:cNvPr id="38" name="37 Grupo"/>
            <p:cNvGrpSpPr/>
            <p:nvPr/>
          </p:nvGrpSpPr>
          <p:grpSpPr>
            <a:xfrm>
              <a:off x="21467823" y="10027419"/>
              <a:ext cx="18658519" cy="3816425"/>
              <a:chOff x="21368974" y="10791162"/>
              <a:chExt cx="11280780" cy="1448806"/>
            </a:xfrm>
          </p:grpSpPr>
          <p:pic>
            <p:nvPicPr>
              <p:cNvPr id="28" name="Imagen 7">
                <a:extLst>
                  <a:ext uri="{FF2B5EF4-FFF2-40B4-BE49-F238E27FC236}">
                    <a16:creationId xmlns:a16="http://schemas.microsoft.com/office/drawing/2014/main" xmlns="" id="{A7906E17-0D7D-4820-BC21-B43326B6B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368974" y="10791162"/>
                <a:ext cx="2182087" cy="1434352"/>
              </a:xfrm>
              <a:prstGeom prst="rect">
                <a:avLst/>
              </a:prstGeom>
              <a:ln w="19050">
                <a:solidFill>
                  <a:srgbClr val="000066"/>
                </a:solidFill>
              </a:ln>
            </p:spPr>
          </p:pic>
          <p:pic>
            <p:nvPicPr>
              <p:cNvPr id="29" name="Imagen 2">
                <a:extLst>
                  <a:ext uri="{FF2B5EF4-FFF2-40B4-BE49-F238E27FC236}">
                    <a16:creationId xmlns:a16="http://schemas.microsoft.com/office/drawing/2014/main" xmlns="" id="{F5E352AB-BB31-F20E-6EB3-557B4EB053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905304" y="10791162"/>
                <a:ext cx="2187389" cy="1448804"/>
              </a:xfrm>
              <a:prstGeom prst="rect">
                <a:avLst/>
              </a:prstGeom>
              <a:ln>
                <a:solidFill>
                  <a:srgbClr val="000066"/>
                </a:solidFill>
              </a:ln>
            </p:spPr>
          </p:pic>
          <p:pic>
            <p:nvPicPr>
              <p:cNvPr id="31" name="Imagen 3">
                <a:extLst>
                  <a:ext uri="{FF2B5EF4-FFF2-40B4-BE49-F238E27FC236}">
                    <a16:creationId xmlns:a16="http://schemas.microsoft.com/office/drawing/2014/main" xmlns="" id="{E11C8695-1CEB-53B3-15C6-5AA1C2E1F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191304" y="10791162"/>
                <a:ext cx="2169460" cy="1448805"/>
              </a:xfrm>
              <a:prstGeom prst="rect">
                <a:avLst/>
              </a:prstGeom>
              <a:ln w="19050">
                <a:solidFill>
                  <a:srgbClr val="000066"/>
                </a:solidFill>
              </a:ln>
            </p:spPr>
          </p:pic>
          <p:pic>
            <p:nvPicPr>
              <p:cNvPr id="33" name="Imagen 3">
                <a:extLst>
                  <a:ext uri="{FF2B5EF4-FFF2-40B4-BE49-F238E27FC236}">
                    <a16:creationId xmlns:a16="http://schemas.microsoft.com/office/drawing/2014/main" xmlns="" id="{6DDC6388-C05B-6A99-671F-2FB8B332B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0445676" y="10791162"/>
                <a:ext cx="2204078" cy="1448806"/>
              </a:xfrm>
              <a:prstGeom prst="rect">
                <a:avLst/>
              </a:prstGeom>
              <a:ln>
                <a:solidFill>
                  <a:srgbClr val="000066"/>
                </a:solidFill>
              </a:ln>
            </p:spPr>
          </p:pic>
          <p:pic>
            <p:nvPicPr>
              <p:cNvPr id="36" name="Imagen 4">
                <a:extLst>
                  <a:ext uri="{FF2B5EF4-FFF2-40B4-BE49-F238E27FC236}">
                    <a16:creationId xmlns:a16="http://schemas.microsoft.com/office/drawing/2014/main" xmlns="" id="{F346B988-5516-BFA0-BF8E-53294683A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640687" y="10800124"/>
                <a:ext cx="2166007" cy="1425389"/>
              </a:xfrm>
              <a:prstGeom prst="rect">
                <a:avLst/>
              </a:prstGeom>
              <a:ln w="19050">
                <a:solidFill>
                  <a:srgbClr val="000066"/>
                </a:solidFill>
              </a:ln>
            </p:spPr>
          </p:pic>
        </p:grpSp>
        <p:sp>
          <p:nvSpPr>
            <p:cNvPr id="52" name="51 CuadroTexto"/>
            <p:cNvSpPr txBox="1"/>
            <p:nvPr/>
          </p:nvSpPr>
          <p:spPr>
            <a:xfrm>
              <a:off x="21396654" y="13915851"/>
              <a:ext cx="1815362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Figure 1</a:t>
              </a:r>
              <a:r>
                <a:rPr lang="en-US" sz="2500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. Lung </a:t>
              </a:r>
              <a:r>
                <a:rPr lang="en-US" sz="2500" dirty="0" err="1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neuroendocrine</a:t>
              </a:r>
              <a:r>
                <a:rPr lang="en-US" sz="2500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 tumor H&amp;E (A) and </a:t>
              </a:r>
              <a:r>
                <a:rPr lang="en-US" sz="2500" dirty="0" err="1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immunostaining</a:t>
              </a:r>
              <a:r>
                <a:rPr lang="en-US" sz="2500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 for TTF1 (B), </a:t>
              </a:r>
              <a:r>
                <a:rPr lang="en-US" sz="2500" dirty="0" err="1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chromogranin</a:t>
              </a:r>
              <a:r>
                <a:rPr lang="en-US" sz="2500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 (C), INSM1 (D) and PANK (E).</a:t>
              </a:r>
              <a:endParaRPr lang="es-ES" sz="2500" dirty="0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24500606" y="10090716"/>
              <a:ext cx="5040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3200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s-E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28245022" y="10099427"/>
              <a:ext cx="5040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3200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s-E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32061446" y="10099427"/>
              <a:ext cx="5040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3200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s-E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35805862" y="10099427"/>
              <a:ext cx="5040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3200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s-E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39550278" y="10099427"/>
              <a:ext cx="5040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3200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es-E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2" name="5 Gráfico"/>
          <p:cNvGraphicFramePr/>
          <p:nvPr/>
        </p:nvGraphicFramePr>
        <p:xfrm>
          <a:off x="21116230" y="22916851"/>
          <a:ext cx="192261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41" name="40 Grupo"/>
          <p:cNvGrpSpPr/>
          <p:nvPr/>
        </p:nvGrpSpPr>
        <p:grpSpPr>
          <a:xfrm>
            <a:off x="21332255" y="11755611"/>
            <a:ext cx="18794087" cy="3913112"/>
            <a:chOff x="21332255" y="12187659"/>
            <a:chExt cx="18794087" cy="3913112"/>
          </a:xfrm>
        </p:grpSpPr>
        <p:grpSp>
          <p:nvGrpSpPr>
            <p:cNvPr id="67" name="66 Grupo"/>
            <p:cNvGrpSpPr/>
            <p:nvPr/>
          </p:nvGrpSpPr>
          <p:grpSpPr>
            <a:xfrm>
              <a:off x="21426382" y="12187659"/>
              <a:ext cx="18699960" cy="2952328"/>
              <a:chOff x="22669102" y="13411795"/>
              <a:chExt cx="9620351" cy="1443319"/>
            </a:xfrm>
          </p:grpSpPr>
          <p:pic>
            <p:nvPicPr>
              <p:cNvPr id="63" name="Imagen 5">
                <a:extLst>
                  <a:ext uri="{FF2B5EF4-FFF2-40B4-BE49-F238E27FC236}">
                    <a16:creationId xmlns:a16="http://schemas.microsoft.com/office/drawing/2014/main" xmlns="" id="{07139DD2-FBD3-EA55-50A8-C23821A48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669102" y="13420807"/>
                <a:ext cx="2174282" cy="1416378"/>
              </a:xfrm>
              <a:prstGeom prst="rect">
                <a:avLst/>
              </a:prstGeom>
              <a:ln>
                <a:solidFill>
                  <a:srgbClr val="000066"/>
                </a:solidFill>
              </a:ln>
            </p:spPr>
          </p:pic>
          <p:pic>
            <p:nvPicPr>
              <p:cNvPr id="64" name="Imagen 3">
                <a:extLst>
                  <a:ext uri="{FF2B5EF4-FFF2-40B4-BE49-F238E27FC236}">
                    <a16:creationId xmlns:a16="http://schemas.microsoft.com/office/drawing/2014/main" xmlns="" id="{65852B32-758B-97ED-D479-87BDD9AF6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067674" y="13420582"/>
                <a:ext cx="2183612" cy="1398672"/>
              </a:xfrm>
              <a:prstGeom prst="rect">
                <a:avLst/>
              </a:prstGeom>
              <a:ln>
                <a:solidFill>
                  <a:srgbClr val="000066"/>
                </a:solidFill>
              </a:ln>
            </p:spPr>
          </p:pic>
          <p:pic>
            <p:nvPicPr>
              <p:cNvPr id="65" name="Imagen 2">
                <a:extLst>
                  <a:ext uri="{FF2B5EF4-FFF2-40B4-BE49-F238E27FC236}">
                    <a16:creationId xmlns:a16="http://schemas.microsoft.com/office/drawing/2014/main" xmlns="" id="{01D1A542-01C1-30A1-4392-26E1DD805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668958" y="13411795"/>
                <a:ext cx="2137271" cy="1407459"/>
              </a:xfrm>
              <a:prstGeom prst="rect">
                <a:avLst/>
              </a:prstGeom>
              <a:ln>
                <a:solidFill>
                  <a:srgbClr val="000066"/>
                </a:solidFill>
              </a:ln>
            </p:spPr>
          </p:pic>
          <p:pic>
            <p:nvPicPr>
              <p:cNvPr id="66" name="Imagen 4">
                <a:extLst>
                  <a:ext uri="{FF2B5EF4-FFF2-40B4-BE49-F238E27FC236}">
                    <a16:creationId xmlns:a16="http://schemas.microsoft.com/office/drawing/2014/main" xmlns="" id="{C18F34EB-F313-F881-E0FA-881850FB4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0146417" y="13415566"/>
                <a:ext cx="2143036" cy="1439548"/>
              </a:xfrm>
              <a:prstGeom prst="rect">
                <a:avLst/>
              </a:prstGeom>
              <a:ln>
                <a:solidFill>
                  <a:srgbClr val="000066"/>
                </a:solidFill>
              </a:ln>
            </p:spPr>
          </p:pic>
        </p:grpSp>
        <p:sp>
          <p:nvSpPr>
            <p:cNvPr id="30" name="29 CuadroTexto"/>
            <p:cNvSpPr txBox="1"/>
            <p:nvPr/>
          </p:nvSpPr>
          <p:spPr>
            <a:xfrm>
              <a:off x="21332255" y="15238997"/>
              <a:ext cx="18794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Figure 2</a:t>
              </a:r>
              <a:r>
                <a:rPr lang="en-US" sz="2500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. Lung </a:t>
              </a:r>
              <a:r>
                <a:rPr lang="en-US" sz="2500" dirty="0" err="1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neuroendocrine</a:t>
              </a:r>
              <a:r>
                <a:rPr lang="en-US" sz="2500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 tumor with </a:t>
              </a:r>
              <a:r>
                <a:rPr lang="en-US" sz="2500" dirty="0" err="1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squamous</a:t>
              </a:r>
              <a:r>
                <a:rPr lang="en-US" sz="2500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 cell carcinoma component: H&amp;E (A) and </a:t>
              </a:r>
              <a:r>
                <a:rPr lang="en-US" sz="2500" dirty="0" err="1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immunostaining</a:t>
              </a:r>
              <a:r>
                <a:rPr lang="en-US" sz="2500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 for  p63 (B), INSM1(C) and PD-L1 (D).</a:t>
              </a:r>
              <a:endParaRPr lang="es-ES" sz="2500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25004662" y="12322964"/>
              <a:ext cx="5040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3200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s-E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29757190" y="12331675"/>
              <a:ext cx="5040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3200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s-E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4725742" y="12331675"/>
              <a:ext cx="5040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3200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s-E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39550278" y="12331675"/>
              <a:ext cx="5040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3200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s-E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20972214" y="16364123"/>
            <a:ext cx="19370152" cy="6048672"/>
            <a:chOff x="20972214" y="16364123"/>
            <a:chExt cx="19370152" cy="6048672"/>
          </a:xfrm>
        </p:grpSpPr>
        <p:graphicFrame>
          <p:nvGraphicFramePr>
            <p:cNvPr id="61" name="7 Gráfico"/>
            <p:cNvGraphicFramePr/>
            <p:nvPr/>
          </p:nvGraphicFramePr>
          <p:xfrm>
            <a:off x="21404262" y="16364123"/>
            <a:ext cx="18938104" cy="6048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42" name="41 CuadroTexto"/>
            <p:cNvSpPr txBox="1"/>
            <p:nvPr/>
          </p:nvSpPr>
          <p:spPr>
            <a:xfrm>
              <a:off x="21332255" y="21863733"/>
              <a:ext cx="187940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Figure 3</a:t>
              </a:r>
              <a:r>
                <a:rPr lang="en-US" sz="2500" dirty="0" smtClean="0">
                  <a:solidFill>
                    <a:srgbClr val="006699"/>
                  </a:solidFill>
                  <a:latin typeface="Arial" charset="0"/>
                  <a:cs typeface="Arial" charset="0"/>
                </a:rPr>
                <a:t>. Percentage of  gene mutations and amplifications detected on the global series.</a:t>
              </a:r>
              <a:endParaRPr lang="es-ES" sz="2500" dirty="0"/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20972214" y="17948299"/>
              <a:ext cx="44755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300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es-ES" sz="23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46 CuadroTexto"/>
          <p:cNvSpPr txBox="1"/>
          <p:nvPr/>
        </p:nvSpPr>
        <p:spPr>
          <a:xfrm>
            <a:off x="21332255" y="28416461"/>
            <a:ext cx="187940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Figure 4</a:t>
            </a:r>
            <a:r>
              <a:rPr lang="en-US" sz="2500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. TMB and number of altered genes for each patient of the global series.</a:t>
            </a:r>
            <a:endParaRPr lang="es-E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2947</TotalTime>
  <Words>777</Words>
  <Application>Microsoft Office PowerPoint</Application>
  <PresentationFormat>Personalizado</PresentationFormat>
  <Paragraphs>36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Rodón</dc:creator>
  <cp:lastModifiedBy>.</cp:lastModifiedBy>
  <cp:revision>326</cp:revision>
  <dcterms:created xsi:type="dcterms:W3CDTF">1601-01-01T00:00:00Z</dcterms:created>
  <dcterms:modified xsi:type="dcterms:W3CDTF">2023-06-15T09:57:07Z</dcterms:modified>
</cp:coreProperties>
</file>